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"/>
      <p:regular r:id="rId17"/>
    </p:embeddedFont>
    <p:embeddedFont>
      <p:font typeface="Gelasio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2748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XIX asr 2-yarmi va XX asr boshlarida Turkiston o'lkasida tarbiya, maktab va pedagogik fikrlar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02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Ushbu davrda Turkiston hududida ta'lim tizimi rivojlanib, madrasalar va maktablar faoliyati kengaydi. Pedagogik qarashlar shakllandi va yangi ta'lim metodlari joriy etildi.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538" y="569714"/>
            <a:ext cx="5172551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Xulosa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0538" y="1526500"/>
            <a:ext cx="7695724" cy="2350413"/>
          </a:xfrm>
          <a:prstGeom prst="roundRect">
            <a:avLst>
              <a:gd name="adj" fmla="val 1320"/>
            </a:avLst>
          </a:prstGeom>
          <a:solidFill>
            <a:srgbClr val="373433"/>
          </a:solidFill>
          <a:ln/>
        </p:spPr>
      </p:sp>
      <p:sp>
        <p:nvSpPr>
          <p:cNvPr id="5" name="Shape 2"/>
          <p:cNvSpPr/>
          <p:nvPr/>
        </p:nvSpPr>
        <p:spPr>
          <a:xfrm>
            <a:off x="6417350" y="1733312"/>
            <a:ext cx="620673" cy="620673"/>
          </a:xfrm>
          <a:prstGeom prst="roundRect">
            <a:avLst>
              <a:gd name="adj" fmla="val 14730922"/>
            </a:avLst>
          </a:prstGeom>
          <a:solidFill>
            <a:srgbClr val="C49F8C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88085" y="1903928"/>
            <a:ext cx="279202" cy="2792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17350" y="2560796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Tarixiy ahamiyat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6417350" y="3008114"/>
            <a:ext cx="7282101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XIX asr 2-yarmi va XX asr boshlarida Turkiston hududida tarbiya, maktab va pedagogik fikrlar sezilarli darajada rivojlandi.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10538" y="4083725"/>
            <a:ext cx="7695724" cy="2350413"/>
          </a:xfrm>
          <a:prstGeom prst="roundRect">
            <a:avLst>
              <a:gd name="adj" fmla="val 1320"/>
            </a:avLst>
          </a:prstGeom>
          <a:solidFill>
            <a:srgbClr val="373433"/>
          </a:solidFill>
          <a:ln/>
        </p:spPr>
      </p:sp>
      <p:sp>
        <p:nvSpPr>
          <p:cNvPr id="10" name="Shape 6"/>
          <p:cNvSpPr/>
          <p:nvPr/>
        </p:nvSpPr>
        <p:spPr>
          <a:xfrm>
            <a:off x="6417350" y="4290536"/>
            <a:ext cx="620673" cy="620673"/>
          </a:xfrm>
          <a:prstGeom prst="roundRect">
            <a:avLst>
              <a:gd name="adj" fmla="val 14730922"/>
            </a:avLst>
          </a:prstGeom>
          <a:solidFill>
            <a:srgbClr val="C49F8C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88085" y="4461153"/>
            <a:ext cx="279202" cy="27920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417350" y="5118021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Davomiy meros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6417350" y="5565338"/>
            <a:ext cx="7282101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Ushbu davr pedagogik an'analari bugungi ta'lim tizimiga ta'sir qilgan va qimmatli meros sifatida qolgan.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6210538" y="6666786"/>
            <a:ext cx="7695724" cy="992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Turkiston ta'lim tizimining boy tajribasi, axloqiy qadriyatlari va pedagogik yondashuvlari zamonaviy ta'lim sohasida ham o'z ahamiyatini saqlab qolmoqda va kelajak avlodlar uchun ilhom manbai bo'lib xizmat qiladi.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9720024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Tarixiy kontekst va ijtimoiy o'zgarishlar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66662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Siyosiy vaziyat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80098" y="2437805"/>
            <a:ext cx="694384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XIX asrning ikkinchi yarmida Turkiston siyosiy va ijtimoiy o'zgarishlar davrini boshdan kechirdi. Rossiya imperiyasi ta'siri kuchayib, mintaqa yangi tarixiy bosqichga kirdi.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730466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Ta'lim islohotlari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80098" y="4301609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Yangilanish va islohotlar ta'lim tizimiga sezilarli ta'sir ko'rsatdi. An'anaviy va zamonaviy ta'lim usullari uyg'unlashtirildi.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6917"/>
            <a:ext cx="903708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Maktab tizimining tashkiliy tuzilishi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69325"/>
            <a:ext cx="4196358" cy="3053239"/>
          </a:xfrm>
          <a:prstGeom prst="roundRect">
            <a:avLst>
              <a:gd name="adj" fmla="val 1114"/>
            </a:avLst>
          </a:prstGeom>
          <a:solidFill>
            <a:srgbClr val="37343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96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Madrasalar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8655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An'anaviy islom ta'lim muassasalari davom etgan va rivojlanib bordi.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20604" y="474845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Fiqh va shariat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0604" y="519064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Hadis va tafsir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0604" y="563284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Arab tili va adabiyoti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169325"/>
            <a:ext cx="4196358" cy="3053239"/>
          </a:xfrm>
          <a:prstGeom prst="roundRect">
            <a:avLst>
              <a:gd name="adj" fmla="val 1114"/>
            </a:avLst>
          </a:prstGeom>
          <a:solidFill>
            <a:srgbClr val="373433"/>
          </a:solidFill>
          <a:ln/>
        </p:spPr>
      </p:sp>
      <p:sp>
        <p:nvSpPr>
          <p:cNvPr id="10" name="Text 8"/>
          <p:cNvSpPr/>
          <p:nvPr/>
        </p:nvSpPr>
        <p:spPr>
          <a:xfrm>
            <a:off x="5443776" y="3396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Maktablar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443776" y="388655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Boshlang'ich va o'rta ta'lim muassasalari tashkil etildi.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443776" y="474845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O'zbek va rus maktablari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443776" y="519064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Aralash ta'lim tizimi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443776" y="563284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Yangi o'quv dasturlari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3169325"/>
            <a:ext cx="4196358" cy="3053239"/>
          </a:xfrm>
          <a:prstGeom prst="roundRect">
            <a:avLst>
              <a:gd name="adj" fmla="val 1114"/>
            </a:avLst>
          </a:prstGeom>
          <a:solidFill>
            <a:srgbClr val="373433"/>
          </a:solidFill>
          <a:ln/>
        </p:spPr>
      </p:sp>
      <p:sp>
        <p:nvSpPr>
          <p:cNvPr id="16" name="Text 14"/>
          <p:cNvSpPr/>
          <p:nvPr/>
        </p:nvSpPr>
        <p:spPr>
          <a:xfrm>
            <a:off x="9866948" y="3396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Dunyo fanlari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9866948" y="388655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Zamonaviy fanlar o'qitilishi boshlanadi.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866948" y="474845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Matematika va geometriya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866948" y="519064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Geografiya va tarix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66948" y="563284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Tabiiy fanlar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7058"/>
            <a:ext cx="6688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Tarbiya tizimining asoslari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Ma'naviy tarbiya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033957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Ta'limning axloqiy va ma'naviy tarbiya qismi ustuvor ahamiyatga ega bo'lgan. Talabalar nafaqat bilim, balki yaxshi xulq-atvor va axloqiy kamolotga yo'naltirilgan.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Shaxsiy rivojlanish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4033957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Har bir talaba o'z qobiliyatini oshirish va jamiyatda munosib o'rin egallash uchun tayyorlanardi. Mas'uliyat va fidoyilik qadriyatlari singdirilgan.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Pedagogik fikrlar rivoji va metodika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797850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3024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Nazariy asoslar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515082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Ilm-fan va pedagogik qarashlar rivojlanib, yangi metodlar qo'llana boshlandi.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46770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6945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Amaliy metodlar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518493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Mashq, dialog, tajriba va kuzatish asosida darslar olib borildi.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82858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Natijalar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5458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Talabalar bilimi va tafakkuri rivojlantirildi.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3180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Mashhur pedagoglar va ma'rifatparvarlar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6703"/>
            <a:ext cx="4885015" cy="48850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9828" y="2168366"/>
            <a:ext cx="36353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Mahalliy pedagoglar faoliyati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39828" y="2749510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Turkiston hududida ko'plab iste'dodli pedagoglar va ma'rifatparvarlar faoliyat ko'rsatdi. Ularning asosiy maqsadi talabalarni ilmiy va axloqiy jihatdan rivojlantirishga qaratilgan edi.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9828" y="4065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Pedagogik meros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39828" y="464617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Ushbu pedagoglar ta'lim metodikasi va tarbiya tamoyillarini takomillashtirib, kelajak avlodlar uchun boy meros qoldirdilar. Ularning asarlari va o'qitish uslublari keyingi pedagogik fikrlarga ta'sir o'tkazdi.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756166"/>
            <a:ext cx="7655481" cy="1328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Ta'lim mazmuni va o'quv dasturlari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983456" y="2404110"/>
            <a:ext cx="22860" cy="3809643"/>
          </a:xfrm>
          <a:prstGeom prst="roundRect">
            <a:avLst>
              <a:gd name="adj" fmla="val 139535"/>
            </a:avLst>
          </a:prstGeom>
          <a:solidFill>
            <a:srgbClr val="504D4C"/>
          </a:solidFill>
          <a:ln/>
        </p:spPr>
      </p:sp>
      <p:sp>
        <p:nvSpPr>
          <p:cNvPr id="5" name="Shape 2"/>
          <p:cNvSpPr/>
          <p:nvPr/>
        </p:nvSpPr>
        <p:spPr>
          <a:xfrm>
            <a:off x="1199793" y="2631877"/>
            <a:ext cx="637937" cy="22860"/>
          </a:xfrm>
          <a:prstGeom prst="roundRect">
            <a:avLst>
              <a:gd name="adj" fmla="val 139535"/>
            </a:avLst>
          </a:prstGeom>
          <a:solidFill>
            <a:srgbClr val="504D4C"/>
          </a:solidFill>
          <a:ln/>
        </p:spPr>
      </p:sp>
      <p:sp>
        <p:nvSpPr>
          <p:cNvPr id="6" name="Shape 3"/>
          <p:cNvSpPr/>
          <p:nvPr/>
        </p:nvSpPr>
        <p:spPr>
          <a:xfrm>
            <a:off x="744260" y="2404110"/>
            <a:ext cx="478393" cy="478393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</p:sp>
      <p:sp>
        <p:nvSpPr>
          <p:cNvPr id="7" name="Text 4"/>
          <p:cNvSpPr/>
          <p:nvPr/>
        </p:nvSpPr>
        <p:spPr>
          <a:xfrm>
            <a:off x="823972" y="244399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2046684" y="247709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Boshlang'ich bosqich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46684" y="2936915"/>
            <a:ext cx="635305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Savodxonlik, asosiy diniy bilimlar va oddiy hisob-kitob o'rgatilgan.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199793" y="3930134"/>
            <a:ext cx="637937" cy="22860"/>
          </a:xfrm>
          <a:prstGeom prst="roundRect">
            <a:avLst>
              <a:gd name="adj" fmla="val 139535"/>
            </a:avLst>
          </a:prstGeom>
          <a:solidFill>
            <a:srgbClr val="504D4C"/>
          </a:solidFill>
          <a:ln/>
        </p:spPr>
      </p:sp>
      <p:sp>
        <p:nvSpPr>
          <p:cNvPr id="11" name="Shape 8"/>
          <p:cNvSpPr/>
          <p:nvPr/>
        </p:nvSpPr>
        <p:spPr>
          <a:xfrm>
            <a:off x="744260" y="3702368"/>
            <a:ext cx="478393" cy="478393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</p:sp>
      <p:sp>
        <p:nvSpPr>
          <p:cNvPr id="12" name="Text 9"/>
          <p:cNvSpPr/>
          <p:nvPr/>
        </p:nvSpPr>
        <p:spPr>
          <a:xfrm>
            <a:off x="823972" y="374225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2046684" y="3775353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O'rta bosqich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46684" y="4235172"/>
            <a:ext cx="6353056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Arab tili, mantiq, adabiyot va tarix fanlarini chuqur o'rganish.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99793" y="5228392"/>
            <a:ext cx="637937" cy="22860"/>
          </a:xfrm>
          <a:prstGeom prst="roundRect">
            <a:avLst>
              <a:gd name="adj" fmla="val 139535"/>
            </a:avLst>
          </a:prstGeom>
          <a:solidFill>
            <a:srgbClr val="504D4C"/>
          </a:solidFill>
          <a:ln/>
        </p:spPr>
      </p:sp>
      <p:sp>
        <p:nvSpPr>
          <p:cNvPr id="16" name="Shape 13"/>
          <p:cNvSpPr/>
          <p:nvPr/>
        </p:nvSpPr>
        <p:spPr>
          <a:xfrm>
            <a:off x="744260" y="5000625"/>
            <a:ext cx="478393" cy="478393"/>
          </a:xfrm>
          <a:prstGeom prst="roundRect">
            <a:avLst>
              <a:gd name="adj" fmla="val 6668"/>
            </a:avLst>
          </a:prstGeom>
          <a:solidFill>
            <a:srgbClr val="373433"/>
          </a:solidFill>
          <a:ln/>
        </p:spPr>
      </p:sp>
      <p:sp>
        <p:nvSpPr>
          <p:cNvPr id="17" name="Text 14"/>
          <p:cNvSpPr/>
          <p:nvPr/>
        </p:nvSpPr>
        <p:spPr>
          <a:xfrm>
            <a:off x="823972" y="504051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2046684" y="5073610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Oliy bosqich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46684" y="5533430"/>
            <a:ext cx="635305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Fiqh, falsafa, astronomiya va matematika kabi murakkab fanlarni o'zlashtirilgan.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744260" y="6452949"/>
            <a:ext cx="765548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Bosqichma-bosqich o'quv dasturlari talabalarning yosh xususiyatlari va qobiliyatlariga mos tuzilgan. Talabalar bilim olish bilan birga, tafakkur qilish va muammolarni hal qilish ko'nikmalarini rivojlantirdilar.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89761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Axloqiy tarbiya va milliy qadriyatlar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1912025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2762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Adolat va halollik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252907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Insofli va to'g'ri yo'lda yurish, har qanday vaziyatda halol bo'lish qadriyatlari singdirilgan.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1912025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2762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Hurmat va odoblilik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3252907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Katta-kichikka hurmat, ustozlarga ehtirom va kishilarga muloyim munosabatda bo'lish o'rgatilgan.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432340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282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Sabr va qat'iyat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5773222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Maqsadga erishishda sabr-toqat, qiyinchiliklarga bardosh berish va izchillik talqin etilgan.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432340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282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Jamiyat mas'uliyati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5773222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Jamiyat manfaatlarini o'ylash va xalq oldidagi mas'uliyatni his qilish tarbiyalangan.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675417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Ta'lim va axloqiy tarbiya bir-biridan ajralmas holda amalga oshirildi. Bilim olish bilan birga, talabalarning axloqiy kamoloti ustida ham tinimsiz ish olib borildi.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017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Ilmiy va madaniy meros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94952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Pedagogik an'analar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240036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XIX asr oxiri va XX asr boshida Turkiston maktab tizimi keyingi asrlarda pedagogik meros sifatida saqlanib qolgan. An'anaviy ta'lim metodlari va tarbiya tamoyillari bugungi kunda ham o'z qiymatini yo'qotmagan.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716286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Zamonaviy ahamiyati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96835" y="2006798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Ta'lim va tarbiya qadriyatlari bugungi kunda ham ahamiyatlidir. Ushbu davrning pedagogik tajribalari hozirgi ta'lim tizimini boyitib, rivojlantirishda muhim rol o'ynaydi.</a:t>
            </a:r>
            <a:endParaRPr lang="en-US" sz="8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1171" y="963692"/>
            <a:ext cx="6780014" cy="6780014"/>
          </a:xfrm>
          <a:prstGeom prst="rect">
            <a:avLst/>
          </a:prstGeom>
        </p:spPr>
      </p:pic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171" y="7871222"/>
            <a:ext cx="6780014" cy="67800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2025-10-17T18:45:55Z</dcterms:created>
  <dcterms:modified xsi:type="dcterms:W3CDTF">2025-10-17T18:45:55Z</dcterms:modified>
</cp:coreProperties>
</file>